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5" r:id="rId3"/>
    <p:sldId id="258" r:id="rId4"/>
    <p:sldId id="313" r:id="rId5"/>
    <p:sldId id="314" r:id="rId6"/>
    <p:sldId id="312" r:id="rId7"/>
    <p:sldId id="356" r:id="rId8"/>
    <p:sldId id="259" r:id="rId9"/>
    <p:sldId id="297" r:id="rId10"/>
    <p:sldId id="257" r:id="rId11"/>
    <p:sldId id="261" r:id="rId12"/>
    <p:sldId id="262" r:id="rId13"/>
    <p:sldId id="263" r:id="rId14"/>
    <p:sldId id="269" r:id="rId15"/>
    <p:sldId id="264" r:id="rId16"/>
    <p:sldId id="265" r:id="rId17"/>
    <p:sldId id="266" r:id="rId18"/>
    <p:sldId id="298" r:id="rId19"/>
    <p:sldId id="267" r:id="rId20"/>
    <p:sldId id="268" r:id="rId21"/>
    <p:sldId id="270" r:id="rId22"/>
    <p:sldId id="271" r:id="rId23"/>
    <p:sldId id="272" r:id="rId24"/>
    <p:sldId id="358" r:id="rId25"/>
    <p:sldId id="273" r:id="rId26"/>
    <p:sldId id="299" r:id="rId27"/>
    <p:sldId id="300" r:id="rId28"/>
    <p:sldId id="301" r:id="rId29"/>
    <p:sldId id="274" r:id="rId30"/>
    <p:sldId id="275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7432" autoAdjust="0"/>
  </p:normalViewPr>
  <p:slideViewPr>
    <p:cSldViewPr>
      <p:cViewPr varScale="1">
        <p:scale>
          <a:sx n="158" d="100"/>
          <a:sy n="158" d="100"/>
        </p:scale>
        <p:origin x="6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5D29-F644-8DB6-A861-CE7F27EDA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8EAAB-4F7C-8724-57FE-4C02D64D0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EF0AE-D071-A703-A251-D9256E51F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5BDAA-CCEC-18F3-56F6-8816AF03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172F-ECB2-FC14-B2F4-94BF905D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E042-3257-714E-6E46-46E2D134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CAC34-5700-3589-6C04-87A7BF4CB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B483A-1D72-9468-507B-A0ADFFEE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4D410-0BD6-CE70-0F2A-908A255A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1FAEE-6366-6DE1-5936-560E9959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2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9B126-636A-C648-CEC4-FB2483CD6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CB8A9-E2C5-BE40-C3A9-FD3699E6E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2B3D4-5B8A-5D64-8200-C1746478F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2D3C-853B-257A-2A6D-83D88C8F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2302-B4E5-BA04-1CB4-B4544ED0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4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5F51-E329-D6E4-A534-791250DC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61FAB-5D3A-7BBB-40E5-5DA61772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8B6E6-98A4-B63C-C3ED-3BDD0E83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EAFCA-5CA5-5731-0B68-C1EA60EF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DC34C-9EA4-1034-2376-DEA0B5DA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7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98F9-66E3-791A-F914-7C405DCAC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7A292-C35C-91AA-1D09-B09130DA8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940F-B401-FFA1-EA19-1FC6F1B9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C48D7-8ECD-3FBB-B55A-73C90DC6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850FF-8BA2-0DAF-537F-EB72599C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9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A3B0-D5DD-4BC0-A562-16064521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67866-B6B9-F8D4-00A4-1551C6FB2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3725E-0F52-347E-B60B-175D6DAAE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A5C38-B10C-F825-BA3A-694837CE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9D748-8FAA-D244-EB12-3C2A4257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07BE6-D0BB-8084-1D15-6F2F5758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3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C3DC-7239-3688-D1D9-F3DF0C02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A70A7-B569-EE0C-F43A-EB9F0E137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FC213-598B-7886-F913-5FAA211C0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18559-007B-C0B4-57DA-6A2573864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1E9DF-AE61-E2CE-EBF1-6C70746A6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F7EA3-2734-2414-9A07-7495B56A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0D219-A2E4-66DA-AC9A-D2EBFCD9C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233A70-B491-F4E4-7362-52B02764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2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0E10-86F9-E2B5-7912-27F4D37F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C1C29-3D76-D126-A49A-B31B794D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4AE62-4A40-CCEA-DD91-EC1A60FC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0E6C0-58B1-E1CC-1D34-74F7D8C1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6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87BF5-9D6D-5162-B187-EFB22A1A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7FD84-C5E2-6749-CB3E-5863E804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B59E-9B48-D1A2-8B8A-B282CC0D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1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A8E5-B765-B7F7-CA25-ACB63FDB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D4B42-B30C-D9FA-339A-7556E2A06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FB410-A3CA-5402-FDAB-95ACD73D0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F519C-AB49-586B-504D-F3E38C56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349D2-B144-874B-A945-9FDB5935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F2BD7-2DA5-049B-4F82-24C7B4B1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7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CD00-BE31-4D81-1A8B-7E2AD8D9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0EAB9-8F89-B5BB-C233-473BC52FB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3B374-2EE5-E4DD-5C38-C9866B782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95AD4-B53E-D430-00B2-0C70DE54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9EEA5-CFD5-3863-297A-B0CFD842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6757F-593A-BDA0-B010-AB86E740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6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23F1C-273B-B915-28F7-DE870084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64E36-A778-9BE8-B88D-FE0189D46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D8C19-F0B1-74CC-14C5-258764B49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9993E-8C33-4163-9A7E-FE262AF7FA67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6D726-4768-4C53-CECA-8ECE6E4D5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E4B2B-4BA6-F44E-D986-094E40DD4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A0B60-AD57-430D-8DD0-143AB14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ngular.dev/installa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.dev/installation#create-a-new-projec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nsform.tools/typescript-to-javascrip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ehban.alam/single-page-applications-spas-vs-multi-page-applications-mpas-advantages-and-challenges-df06bee3fed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54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6B6508-087A-2023-7988-1300B05F3A13}"/>
              </a:ext>
            </a:extLst>
          </p:cNvPr>
          <p:cNvSpPr txBox="1"/>
          <p:nvPr/>
        </p:nvSpPr>
        <p:spPr>
          <a:xfrm>
            <a:off x="8420100" y="6286500"/>
            <a:ext cx="361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https://angular.dev/installation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65F68-7ABB-7613-1D9B-323FB24B1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42900"/>
            <a:ext cx="6058213" cy="2915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5D0DF1-03C5-7A8A-5A94-D5FCD521D9B9}"/>
              </a:ext>
            </a:extLst>
          </p:cNvPr>
          <p:cNvSpPr txBox="1"/>
          <p:nvPr/>
        </p:nvSpPr>
        <p:spPr>
          <a:xfrm>
            <a:off x="400206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ng --version</a:t>
            </a:r>
          </a:p>
        </p:txBody>
      </p:sp>
    </p:spTree>
    <p:extLst>
      <p:ext uri="{BB962C8B-B14F-4D97-AF65-F5344CB8AC3E}">
        <p14:creationId xmlns:p14="http://schemas.microsoft.com/office/powerpoint/2010/main" val="16063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5D0DF1-03C5-7A8A-5A94-D5FCD521D9B9}"/>
              </a:ext>
            </a:extLst>
          </p:cNvPr>
          <p:cNvSpPr txBox="1"/>
          <p:nvPr/>
        </p:nvSpPr>
        <p:spPr>
          <a:xfrm>
            <a:off x="400206" y="4572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Angular CLI ( Command Line Interface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16152E-7908-F311-7816-876E4F94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07" y="1219200"/>
            <a:ext cx="4516948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AD7CB3-B0D4-E694-1C0D-6049DBD7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6" y="2676190"/>
            <a:ext cx="4516371" cy="1324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01966-3388-6080-775A-CF336ADD1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06" y="4191000"/>
            <a:ext cx="4516371" cy="1658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901EA6-0979-BF76-18BC-B88CD9418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206" y="1181100"/>
            <a:ext cx="4914900" cy="134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6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932FE2-9344-38F0-5837-C6DCE6B8BE3E}"/>
              </a:ext>
            </a:extLst>
          </p:cNvPr>
          <p:cNvSpPr txBox="1"/>
          <p:nvPr/>
        </p:nvSpPr>
        <p:spPr>
          <a:xfrm>
            <a:off x="400206" y="876300"/>
            <a:ext cx="6953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https://angular.dev/installation#create-a-new-project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76A9F-2C05-84F4-1E14-8A7E593B2571}"/>
              </a:ext>
            </a:extLst>
          </p:cNvPr>
          <p:cNvSpPr txBox="1"/>
          <p:nvPr/>
        </p:nvSpPr>
        <p:spPr>
          <a:xfrm>
            <a:off x="400206" y="4572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New Angular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5F246-06F0-6918-3E16-06329CB8F1D4}"/>
              </a:ext>
            </a:extLst>
          </p:cNvPr>
          <p:cNvSpPr txBox="1"/>
          <p:nvPr/>
        </p:nvSpPr>
        <p:spPr>
          <a:xfrm>
            <a:off x="400206" y="17907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Angular Project File Structure</a:t>
            </a:r>
          </a:p>
        </p:txBody>
      </p:sp>
    </p:spTree>
    <p:extLst>
      <p:ext uri="{BB962C8B-B14F-4D97-AF65-F5344CB8AC3E}">
        <p14:creationId xmlns:p14="http://schemas.microsoft.com/office/powerpoint/2010/main" val="5764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3" y="190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Component in angular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1D5E-8C66-1D7A-6C51-3D74832274A2}"/>
              </a:ext>
            </a:extLst>
          </p:cNvPr>
          <p:cNvSpPr txBox="1"/>
          <p:nvPr/>
        </p:nvSpPr>
        <p:spPr>
          <a:xfrm>
            <a:off x="402503" y="781050"/>
            <a:ext cx="48171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 </a:t>
            </a:r>
            <a:r>
              <a:rPr lang="en-US" sz="1200" b="1" dirty="0"/>
              <a:t>component</a:t>
            </a:r>
            <a:r>
              <a:rPr lang="en-US" sz="1200" dirty="0"/>
              <a:t> in Angular is the </a:t>
            </a:r>
            <a:r>
              <a:rPr lang="en-US" sz="1200" b="1" dirty="0"/>
              <a:t>building block of the user interface</a:t>
            </a:r>
            <a:r>
              <a:rPr lang="en-US" sz="1200" dirty="0"/>
              <a:t>. Every screen or part of the screen you see in an Angular app (like a header, form, button, or page) is usually a component.</a:t>
            </a: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dirty="0"/>
              <a:t>Any </a:t>
            </a:r>
            <a:r>
              <a:rPr lang="en-US" sz="1200" b="1" dirty="0"/>
              <a:t>component consists of</a:t>
            </a:r>
            <a:r>
              <a:rPr lang="en-US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an HTML template (what you see)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CSS styles (how it looks)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TS Code contain logic (how it behaves)</a:t>
            </a:r>
          </a:p>
          <a:p>
            <a:endParaRPr lang="en-US" sz="1200" dirty="0"/>
          </a:p>
        </p:txBody>
      </p:sp>
      <p:pic>
        <p:nvPicPr>
          <p:cNvPr id="3074" name="Picture 2" descr="Working with Components, Props, and JSX | Section Summary | by Firat Atalay  | Stackademic">
            <a:extLst>
              <a:ext uri="{FF2B5EF4-FFF2-40B4-BE49-F238E27FC236}">
                <a16:creationId xmlns:a16="http://schemas.microsoft.com/office/drawing/2014/main" id="{DED6351C-E68D-531A-6BFC-C11FC997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70630"/>
            <a:ext cx="4778060" cy="39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269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290302-934E-88B0-8712-DA9C224D3842}"/>
              </a:ext>
            </a:extLst>
          </p:cNvPr>
          <p:cNvSpPr txBox="1"/>
          <p:nvPr/>
        </p:nvSpPr>
        <p:spPr>
          <a:xfrm>
            <a:off x="4812796" y="3105835"/>
            <a:ext cx="2638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Binding</a:t>
            </a:r>
          </a:p>
        </p:txBody>
      </p:sp>
    </p:spTree>
    <p:extLst>
      <p:ext uri="{BB962C8B-B14F-4D97-AF65-F5344CB8AC3E}">
        <p14:creationId xmlns:p14="http://schemas.microsoft.com/office/powerpoint/2010/main" val="284819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3" y="190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1D5E-8C66-1D7A-6C51-3D74832274A2}"/>
              </a:ext>
            </a:extLst>
          </p:cNvPr>
          <p:cNvSpPr txBox="1"/>
          <p:nvPr/>
        </p:nvSpPr>
        <p:spPr>
          <a:xfrm>
            <a:off x="396153" y="647700"/>
            <a:ext cx="9693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Data Binding</a:t>
            </a:r>
            <a:r>
              <a:rPr lang="en-US" sz="1200" dirty="0"/>
              <a:t> in Angular is the </a:t>
            </a:r>
            <a:r>
              <a:rPr lang="en-US" sz="1200" b="1" dirty="0"/>
              <a:t>connection between your HTML and your TypeScript (component) code</a:t>
            </a:r>
            <a:r>
              <a:rPr lang="en-US" sz="1200" dirty="0"/>
              <a:t>.</a:t>
            </a:r>
          </a:p>
          <a:p>
            <a:r>
              <a:rPr lang="en-US" sz="1200" dirty="0"/>
              <a:t>It lets your app </a:t>
            </a:r>
            <a:r>
              <a:rPr lang="en-US" sz="1200" b="1" dirty="0"/>
              <a:t>respond to user actions</a:t>
            </a:r>
            <a:r>
              <a:rPr lang="en-US" sz="1200" dirty="0"/>
              <a:t>, display dynamic data, and keep the UI in sync with the logic.</a:t>
            </a:r>
          </a:p>
        </p:txBody>
      </p:sp>
      <p:pic>
        <p:nvPicPr>
          <p:cNvPr id="4098" name="Picture 2" descr="3- Angular Data Binding — Türkçe. Data Binding Nedir? | by Batuhan Başkır |  Medium">
            <a:extLst>
              <a:ext uri="{FF2B5EF4-FFF2-40B4-BE49-F238E27FC236}">
                <a16:creationId xmlns:a16="http://schemas.microsoft.com/office/drawing/2014/main" id="{1B648259-40F7-CB3A-EF89-7D023F01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517900"/>
            <a:ext cx="5301616" cy="26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D761E12-37BC-3E66-BD49-F7C4CD9CDDFC}"/>
              </a:ext>
            </a:extLst>
          </p:cNvPr>
          <p:cNvGrpSpPr/>
          <p:nvPr/>
        </p:nvGrpSpPr>
        <p:grpSpPr>
          <a:xfrm>
            <a:off x="620855" y="3517900"/>
            <a:ext cx="5890348" cy="2613554"/>
            <a:chOff x="396152" y="1333500"/>
            <a:chExt cx="5890348" cy="2613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EA203E-4FEB-74CC-7EEC-8DB645397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53" y="1333500"/>
              <a:ext cx="5890347" cy="261355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0EEC35-64B0-03F7-2466-69785BB3B9E7}"/>
                </a:ext>
              </a:extLst>
            </p:cNvPr>
            <p:cNvSpPr/>
            <p:nvPr/>
          </p:nvSpPr>
          <p:spPr>
            <a:xfrm>
              <a:off x="396152" y="1905000"/>
              <a:ext cx="5890347" cy="14478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99C80F-5556-074C-A118-266E5894789B}"/>
                </a:ext>
              </a:extLst>
            </p:cNvPr>
            <p:cNvSpPr/>
            <p:nvPr/>
          </p:nvSpPr>
          <p:spPr>
            <a:xfrm>
              <a:off x="396153" y="3441700"/>
              <a:ext cx="5890346" cy="5053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0" name="Picture 4" descr="Data Binding in Angular. Understanding the different types of… | by  Wei-Meng Lee | Level Up Coding">
            <a:extLst>
              <a:ext uri="{FF2B5EF4-FFF2-40B4-BE49-F238E27FC236}">
                <a16:creationId xmlns:a16="http://schemas.microsoft.com/office/drawing/2014/main" id="{3A30D6F5-818D-3892-CFC2-88AF032B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84" y="1409700"/>
            <a:ext cx="5145232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97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3" y="190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1D5E-8C66-1D7A-6C51-3D74832274A2}"/>
              </a:ext>
            </a:extLst>
          </p:cNvPr>
          <p:cNvSpPr txBox="1"/>
          <p:nvPr/>
        </p:nvSpPr>
        <p:spPr>
          <a:xfrm>
            <a:off x="396153" y="647700"/>
            <a:ext cx="9693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Interpolation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B1E7D-C77A-C56B-D774-1BC6B2AB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33500"/>
            <a:ext cx="8059275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2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3" y="190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1D5E-8C66-1D7A-6C51-3D74832274A2}"/>
              </a:ext>
            </a:extLst>
          </p:cNvPr>
          <p:cNvSpPr txBox="1"/>
          <p:nvPr/>
        </p:nvSpPr>
        <p:spPr>
          <a:xfrm>
            <a:off x="396153" y="647700"/>
            <a:ext cx="9693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Property Binding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6528E-F3BC-4392-39EF-B478082C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53" y="1104900"/>
            <a:ext cx="8135485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7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3" y="190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1D5E-8C66-1D7A-6C51-3D74832274A2}"/>
              </a:ext>
            </a:extLst>
          </p:cNvPr>
          <p:cNvSpPr txBox="1"/>
          <p:nvPr/>
        </p:nvSpPr>
        <p:spPr>
          <a:xfrm>
            <a:off x="396153" y="647700"/>
            <a:ext cx="9693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Class Binding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BEFF7-E40C-7263-EB25-C33E7609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43000"/>
            <a:ext cx="8621328" cy="295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D635D-6109-D4FE-3B5A-6CAD0DDBD7C6}"/>
              </a:ext>
            </a:extLst>
          </p:cNvPr>
          <p:cNvSpPr txBox="1"/>
          <p:nvPr/>
        </p:nvSpPr>
        <p:spPr>
          <a:xfrm>
            <a:off x="561975" y="2705100"/>
            <a:ext cx="9693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Style Binding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5185A-EFE9-D565-68A6-D77BE347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200400"/>
            <a:ext cx="7637227" cy="32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8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3" y="190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1D5E-8C66-1D7A-6C51-3D74832274A2}"/>
              </a:ext>
            </a:extLst>
          </p:cNvPr>
          <p:cNvSpPr txBox="1"/>
          <p:nvPr/>
        </p:nvSpPr>
        <p:spPr>
          <a:xfrm>
            <a:off x="396153" y="647700"/>
            <a:ext cx="9693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Event Binding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EAC99-5B8C-F621-899C-720334C7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33500"/>
            <a:ext cx="8068801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7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4852-BA67-E175-9558-CC52A789C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C9D9D0-08B3-B4ED-5F6C-F3D81283B79F}"/>
              </a:ext>
            </a:extLst>
          </p:cNvPr>
          <p:cNvSpPr txBox="1"/>
          <p:nvPr/>
        </p:nvSpPr>
        <p:spPr>
          <a:xfrm>
            <a:off x="377390" y="2286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228600" algn="l"/>
              </a:tabLst>
            </a:pPr>
            <a:r>
              <a:rPr lang="en-US" sz="2800" b="1" dirty="0"/>
              <a:t>What’s Angular?</a:t>
            </a:r>
          </a:p>
        </p:txBody>
      </p:sp>
      <p:pic>
        <p:nvPicPr>
          <p:cNvPr id="6" name="Picture 4" descr="What is Angular? | Architecture &amp; Features | Angular ...">
            <a:extLst>
              <a:ext uri="{FF2B5EF4-FFF2-40B4-BE49-F238E27FC236}">
                <a16:creationId xmlns:a16="http://schemas.microsoft.com/office/drawing/2014/main" id="{98136A2E-E9CA-7F62-F6CD-07DAE1ED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8382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36FD97-C78F-2A39-AFB9-1F4913C1671A}"/>
              </a:ext>
            </a:extLst>
          </p:cNvPr>
          <p:cNvSpPr txBox="1"/>
          <p:nvPr/>
        </p:nvSpPr>
        <p:spPr>
          <a:xfrm>
            <a:off x="304800" y="1028700"/>
            <a:ext cx="541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Angular</a:t>
            </a:r>
            <a:r>
              <a:rPr lang="en-US" dirty="0"/>
              <a:t> is a </a:t>
            </a:r>
            <a:r>
              <a:rPr lang="en-US" b="1" dirty="0"/>
              <a:t>web framework</a:t>
            </a:r>
            <a:r>
              <a:rPr lang="en-US" dirty="0"/>
              <a:t> developed by </a:t>
            </a:r>
            <a:r>
              <a:rPr lang="en-US" b="1" dirty="0"/>
              <a:t>Google</a:t>
            </a:r>
            <a:r>
              <a:rPr lang="en-US" dirty="0"/>
              <a:t> to help developers build </a:t>
            </a:r>
            <a:r>
              <a:rPr lang="en-US" b="1" dirty="0"/>
              <a:t>modern web applications</a:t>
            </a:r>
            <a:r>
              <a:rPr lang="en-US" dirty="0"/>
              <a:t> easily and efficiently.</a:t>
            </a:r>
          </a:p>
        </p:txBody>
      </p:sp>
      <p:pic>
        <p:nvPicPr>
          <p:cNvPr id="1030" name="Picture 6" descr="Angular vs AngularJS: Key Differences - TatvaSoft Blog">
            <a:extLst>
              <a:ext uri="{FF2B5EF4-FFF2-40B4-BE49-F238E27FC236}">
                <a16:creationId xmlns:a16="http://schemas.microsoft.com/office/drawing/2014/main" id="{9C7FF6D8-45D1-6A8D-45A8-5B0B5A79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90" y="2705100"/>
            <a:ext cx="517659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2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3" y="190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 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1D5E-8C66-1D7A-6C51-3D74832274A2}"/>
              </a:ext>
            </a:extLst>
          </p:cNvPr>
          <p:cNvSpPr txBox="1"/>
          <p:nvPr/>
        </p:nvSpPr>
        <p:spPr>
          <a:xfrm>
            <a:off x="396153" y="647700"/>
            <a:ext cx="9693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Two way Data Binding </a:t>
            </a:r>
            <a:r>
              <a:rPr lang="en-US" b="1" u="sng" dirty="0">
                <a:solidFill>
                  <a:srgbClr val="C00000"/>
                </a:solidFill>
              </a:rPr>
              <a:t>( </a:t>
            </a:r>
            <a:r>
              <a:rPr lang="en-US" b="1" u="sng" dirty="0" err="1">
                <a:solidFill>
                  <a:srgbClr val="C00000"/>
                </a:solidFill>
              </a:rPr>
              <a:t>FormsModule</a:t>
            </a:r>
            <a:r>
              <a:rPr lang="en-US" b="1" u="sng" dirty="0">
                <a:solidFill>
                  <a:srgbClr val="C00000"/>
                </a:solidFill>
              </a:rPr>
              <a:t> Should be imported 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E429D-C511-A890-29EA-9BC4D0A1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53" y="1295400"/>
            <a:ext cx="8106906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290302-934E-88B0-8712-DA9C224D3842}"/>
              </a:ext>
            </a:extLst>
          </p:cNvPr>
          <p:cNvSpPr txBox="1"/>
          <p:nvPr/>
        </p:nvSpPr>
        <p:spPr>
          <a:xfrm>
            <a:off x="5056228" y="3105835"/>
            <a:ext cx="207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421015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2" y="304800"/>
            <a:ext cx="16612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Directives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6CCF6-857C-C5DC-758E-4387A78BCC53}"/>
              </a:ext>
            </a:extLst>
          </p:cNvPr>
          <p:cNvSpPr txBox="1"/>
          <p:nvPr/>
        </p:nvSpPr>
        <p:spPr>
          <a:xfrm>
            <a:off x="396152" y="800100"/>
            <a:ext cx="106528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 </a:t>
            </a:r>
            <a:r>
              <a:rPr lang="en-US" sz="1600" b="1" dirty="0"/>
              <a:t>directive</a:t>
            </a:r>
            <a:r>
              <a:rPr lang="en-US" sz="1600" dirty="0"/>
              <a:t> is a class that lets you </a:t>
            </a:r>
            <a:r>
              <a:rPr lang="en-US" sz="1600" b="1" dirty="0"/>
              <a:t>add behavior</a:t>
            </a:r>
            <a:r>
              <a:rPr lang="en-US" sz="1600" dirty="0"/>
              <a:t> or </a:t>
            </a:r>
            <a:r>
              <a:rPr lang="en-US" sz="1600" b="1" dirty="0"/>
              <a:t>manipulate the DOM</a:t>
            </a:r>
            <a:r>
              <a:rPr lang="en-US" sz="1600" dirty="0"/>
              <a:t> in Angular templates.</a:t>
            </a:r>
          </a:p>
          <a:p>
            <a:r>
              <a:rPr lang="en-US" sz="1600" dirty="0"/>
              <a:t>Think of it as a way to </a:t>
            </a:r>
            <a:r>
              <a:rPr lang="en-US" sz="1600" b="1" dirty="0"/>
              <a:t>teach HTML new tricks</a:t>
            </a:r>
            <a:r>
              <a:rPr lang="en-US" sz="1600" dirty="0"/>
              <a:t> — like showing/hiding elements, repeating elements, changing styles, 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DA871D-4A92-FF66-C23E-C2AFEE9F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735272"/>
            <a:ext cx="10553699" cy="33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3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2" y="304800"/>
            <a:ext cx="2994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Structural Directives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DA86E-C0F7-51B3-B02D-17E10E335F69}"/>
              </a:ext>
            </a:extLst>
          </p:cNvPr>
          <p:cNvSpPr txBox="1"/>
          <p:nvPr/>
        </p:nvSpPr>
        <p:spPr>
          <a:xfrm>
            <a:off x="396152" y="800100"/>
            <a:ext cx="10652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These change the </a:t>
            </a:r>
            <a:r>
              <a:rPr lang="en-US" sz="1600" b="1" dirty="0"/>
              <a:t>DOM layout</a:t>
            </a:r>
            <a:r>
              <a:rPr lang="en-US" sz="1600" dirty="0"/>
              <a:t> by adding or removing elements.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D672F-6227-320B-37C3-C303C0E9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233843"/>
            <a:ext cx="6231799" cy="206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849C6-6CF1-27EA-F7E5-8B612545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085674"/>
            <a:ext cx="6231799" cy="2467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92A5B-C752-60A4-DF5F-89933BF7E566}"/>
              </a:ext>
            </a:extLst>
          </p:cNvPr>
          <p:cNvSpPr txBox="1"/>
          <p:nvPr/>
        </p:nvSpPr>
        <p:spPr>
          <a:xfrm>
            <a:off x="396152" y="3589691"/>
            <a:ext cx="10652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Control Flow Syntax</a:t>
            </a:r>
          </a:p>
        </p:txBody>
      </p:sp>
    </p:spTree>
    <p:extLst>
      <p:ext uri="{BB962C8B-B14F-4D97-AF65-F5344CB8AC3E}">
        <p14:creationId xmlns:p14="http://schemas.microsoft.com/office/powerpoint/2010/main" val="237630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BE91E-4B60-9AC7-0769-8B74D38F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802BE7-D7FB-117F-6676-180EFCB1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4300"/>
            <a:ext cx="4191000" cy="1882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4C1B4-AA89-8F30-A764-421DB982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2185814"/>
            <a:ext cx="4128588" cy="1281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B417FE-550E-293F-9E65-AEBCD2E7E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18" y="3810114"/>
            <a:ext cx="4562935" cy="2258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9A5F67-5AA3-6ED9-BFF3-026488F2C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81000"/>
            <a:ext cx="6064170" cy="26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26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2" y="304800"/>
            <a:ext cx="2994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Attribute Directives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DA86E-C0F7-51B3-B02D-17E10E335F69}"/>
              </a:ext>
            </a:extLst>
          </p:cNvPr>
          <p:cNvSpPr txBox="1"/>
          <p:nvPr/>
        </p:nvSpPr>
        <p:spPr>
          <a:xfrm>
            <a:off x="396152" y="800100"/>
            <a:ext cx="10652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These change the </a:t>
            </a:r>
            <a:r>
              <a:rPr lang="en-US" sz="1600" b="1" dirty="0"/>
              <a:t>appearance or behavior</a:t>
            </a:r>
            <a:r>
              <a:rPr lang="en-US" sz="1600" dirty="0"/>
              <a:t> of elements.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BAB01-D658-F54E-BC71-A2F42204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02" y="1233844"/>
            <a:ext cx="6362700" cy="2336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BB2AFA-9F45-40CB-ED8A-314E1C601527}"/>
              </a:ext>
            </a:extLst>
          </p:cNvPr>
          <p:cNvSpPr txBox="1"/>
          <p:nvPr/>
        </p:nvSpPr>
        <p:spPr>
          <a:xfrm>
            <a:off x="415202" y="4076700"/>
            <a:ext cx="106528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They </a:t>
            </a:r>
            <a:r>
              <a:rPr lang="en-US" sz="1600" b="1" dirty="0" err="1"/>
              <a:t>gonna</a:t>
            </a:r>
            <a:r>
              <a:rPr lang="en-US" sz="1600" b="1" dirty="0"/>
              <a:t> be deprecated, the better to use ( Style, Class Binding )</a:t>
            </a:r>
          </a:p>
          <a:p>
            <a:endParaRPr lang="en-US" sz="1600" b="1" dirty="0"/>
          </a:p>
          <a:p>
            <a:r>
              <a:rPr lang="en-US" sz="1600" dirty="0"/>
              <a:t>[class.] = “exp”</a:t>
            </a:r>
          </a:p>
          <a:p>
            <a:r>
              <a:rPr lang="en-US" sz="1600" dirty="0"/>
              <a:t>[style.] = “exp”</a:t>
            </a:r>
          </a:p>
        </p:txBody>
      </p:sp>
    </p:spTree>
    <p:extLst>
      <p:ext uri="{BB962C8B-B14F-4D97-AF65-F5344CB8AC3E}">
        <p14:creationId xmlns:p14="http://schemas.microsoft.com/office/powerpoint/2010/main" val="421349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2" y="304800"/>
            <a:ext cx="2994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Attribute Directives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DA86E-C0F7-51B3-B02D-17E10E335F69}"/>
              </a:ext>
            </a:extLst>
          </p:cNvPr>
          <p:cNvSpPr txBox="1"/>
          <p:nvPr/>
        </p:nvSpPr>
        <p:spPr>
          <a:xfrm>
            <a:off x="396152" y="800100"/>
            <a:ext cx="10652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ngStyle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313BC-1354-0D10-CAE3-97D8D0FC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52" y="1333500"/>
            <a:ext cx="10995748" cy="719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5F4D3-1DEB-9A5E-36E9-FC87BD27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3" y="2819400"/>
            <a:ext cx="10976698" cy="688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14CFC-C063-6818-7821-399C110F4FD2}"/>
              </a:ext>
            </a:extLst>
          </p:cNvPr>
          <p:cNvSpPr txBox="1"/>
          <p:nvPr/>
        </p:nvSpPr>
        <p:spPr>
          <a:xfrm>
            <a:off x="7886700" y="1523932"/>
            <a:ext cx="1943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Direct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9147D-07A5-CACD-D039-0510CBBB9C8C}"/>
              </a:ext>
            </a:extLst>
          </p:cNvPr>
          <p:cNvSpPr txBox="1"/>
          <p:nvPr/>
        </p:nvSpPr>
        <p:spPr>
          <a:xfrm>
            <a:off x="10363199" y="3190910"/>
            <a:ext cx="1371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1639165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6429FC-819B-3445-20BC-6DAAA3B1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1" y="3057473"/>
            <a:ext cx="11164858" cy="743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419E7-073E-71DC-6989-41A9B65B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" y="1513196"/>
            <a:ext cx="11174384" cy="762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2" y="304800"/>
            <a:ext cx="2994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Attribute Directives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DA86E-C0F7-51B3-B02D-17E10E335F69}"/>
              </a:ext>
            </a:extLst>
          </p:cNvPr>
          <p:cNvSpPr txBox="1"/>
          <p:nvPr/>
        </p:nvSpPr>
        <p:spPr>
          <a:xfrm>
            <a:off x="396152" y="800100"/>
            <a:ext cx="10652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ngClass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F14CFC-C063-6818-7821-399C110F4FD2}"/>
              </a:ext>
            </a:extLst>
          </p:cNvPr>
          <p:cNvSpPr txBox="1"/>
          <p:nvPr/>
        </p:nvSpPr>
        <p:spPr>
          <a:xfrm>
            <a:off x="7543800" y="1724972"/>
            <a:ext cx="1790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Direct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9147D-07A5-CACD-D039-0510CBBB9C8C}"/>
              </a:ext>
            </a:extLst>
          </p:cNvPr>
          <p:cNvSpPr txBox="1"/>
          <p:nvPr/>
        </p:nvSpPr>
        <p:spPr>
          <a:xfrm>
            <a:off x="8915400" y="3259723"/>
            <a:ext cx="1371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3150570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2" y="304800"/>
            <a:ext cx="2994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Attribute Directives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DA86E-C0F7-51B3-B02D-17E10E335F69}"/>
              </a:ext>
            </a:extLst>
          </p:cNvPr>
          <p:cNvSpPr txBox="1"/>
          <p:nvPr/>
        </p:nvSpPr>
        <p:spPr>
          <a:xfrm>
            <a:off x="396152" y="800100"/>
            <a:ext cx="10652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CUSTOM DIRECTIVE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331E0-17E7-2DC7-115F-59FA31882C6B}"/>
              </a:ext>
            </a:extLst>
          </p:cNvPr>
          <p:cNvSpPr txBox="1"/>
          <p:nvPr/>
        </p:nvSpPr>
        <p:spPr>
          <a:xfrm>
            <a:off x="415202" y="1200210"/>
            <a:ext cx="11281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u="none" strike="noStrike" baseline="0" dirty="0">
                <a:latin typeface="Consolas" panose="020B0609020204030204" pitchFamily="49" charset="0"/>
              </a:rPr>
              <a:t>You can create custom </a:t>
            </a:r>
            <a:r>
              <a:rPr lang="en-US" sz="1800" b="1" i="0" u="none" strike="noStrike" baseline="0" dirty="0">
                <a:latin typeface="Consolas" panose="020B0609020204030204" pitchFamily="49" charset="0"/>
              </a:rPr>
              <a:t>attribute directive</a:t>
            </a:r>
            <a:r>
              <a:rPr lang="en-US" sz="1800" i="0" u="none" strike="noStrike" baseline="0" dirty="0">
                <a:latin typeface="Consolas" panose="020B0609020204030204" pitchFamily="49" charset="0"/>
              </a:rPr>
              <a:t> and custom </a:t>
            </a:r>
            <a:r>
              <a:rPr lang="en-US" sz="1800" b="1" i="0" u="none" strike="noStrike" baseline="0" dirty="0">
                <a:latin typeface="Consolas" panose="020B0609020204030204" pitchFamily="49" charset="0"/>
              </a:rPr>
              <a:t>Structural directive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4FDBBB-FD2D-DAEB-2659-F4C7613C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19370"/>
            <a:ext cx="9116882" cy="3649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E315E8-A082-3076-C1D9-30EC985F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414340"/>
            <a:ext cx="9116882" cy="11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3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290302-934E-88B0-8712-DA9C224D3842}"/>
              </a:ext>
            </a:extLst>
          </p:cNvPr>
          <p:cNvSpPr txBox="1"/>
          <p:nvPr/>
        </p:nvSpPr>
        <p:spPr>
          <a:xfrm>
            <a:off x="5491508" y="3105835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353899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764E9B-E347-09C1-2D3B-6C06323A719F}"/>
              </a:ext>
            </a:extLst>
          </p:cNvPr>
          <p:cNvSpPr txBox="1"/>
          <p:nvPr/>
        </p:nvSpPr>
        <p:spPr>
          <a:xfrm>
            <a:off x="377390" y="228600"/>
            <a:ext cx="4651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228600" algn="l"/>
              </a:tabLst>
            </a:pPr>
            <a:r>
              <a:rPr lang="en-US" sz="2800" b="1" dirty="0"/>
              <a:t>Typescript ( For Angular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0A716-C743-6D34-27F1-F472379A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8287907" cy="1190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A52BB-F759-3DF0-0837-337F2EFECD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567"/>
          <a:stretch/>
        </p:blipFill>
        <p:spPr>
          <a:xfrm>
            <a:off x="457201" y="2781300"/>
            <a:ext cx="5067300" cy="29341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8F74A8-ACAF-F56C-8309-17A835DA024C}"/>
              </a:ext>
            </a:extLst>
          </p:cNvPr>
          <p:cNvSpPr/>
          <p:nvPr/>
        </p:nvSpPr>
        <p:spPr>
          <a:xfrm>
            <a:off x="2209800" y="4305300"/>
            <a:ext cx="419100" cy="190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7199F-FBDB-4E6E-AA06-5FC72E6AB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4023482"/>
            <a:ext cx="6136547" cy="15542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687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2" y="304800"/>
            <a:ext cx="1356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Pipes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6CCF6-857C-C5DC-758E-4387A78BCC53}"/>
              </a:ext>
            </a:extLst>
          </p:cNvPr>
          <p:cNvSpPr txBox="1"/>
          <p:nvPr/>
        </p:nvSpPr>
        <p:spPr>
          <a:xfrm>
            <a:off x="396152" y="800100"/>
            <a:ext cx="10652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 </a:t>
            </a:r>
            <a:r>
              <a:rPr lang="en-US" sz="1600" b="1" dirty="0"/>
              <a:t>pipe</a:t>
            </a:r>
            <a:r>
              <a:rPr lang="en-US" sz="1600" dirty="0"/>
              <a:t> is a function you use </a:t>
            </a:r>
            <a:r>
              <a:rPr lang="en-US" sz="1600" b="1" dirty="0"/>
              <a:t>in the template (HTML)</a:t>
            </a:r>
            <a:r>
              <a:rPr lang="en-US" sz="1600" dirty="0"/>
              <a:t> to </a:t>
            </a:r>
            <a:r>
              <a:rPr lang="en-US" sz="1600" b="1" dirty="0"/>
              <a:t>transform data before displaying it</a:t>
            </a:r>
            <a:r>
              <a:rPr lang="en-US" sz="1600" dirty="0"/>
              <a:t>. Without affecting the original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5410D-2E52-A854-C3FD-3930CDDC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09700"/>
            <a:ext cx="5905500" cy="368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0A5A37-75BB-DBD1-2250-09F4D3B8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219700"/>
            <a:ext cx="5905500" cy="14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8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2" y="304800"/>
            <a:ext cx="2156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Custom Pipes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6CCF6-857C-C5DC-758E-4387A78BCC53}"/>
              </a:ext>
            </a:extLst>
          </p:cNvPr>
          <p:cNvSpPr txBox="1"/>
          <p:nvPr/>
        </p:nvSpPr>
        <p:spPr>
          <a:xfrm>
            <a:off x="396152" y="800100"/>
            <a:ext cx="10652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Make a custom pipe to add your own transformation logic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CF3F5-679B-9412-ECEA-356E86FDFB8F}"/>
              </a:ext>
            </a:extLst>
          </p:cNvPr>
          <p:cNvSpPr txBox="1"/>
          <p:nvPr/>
        </p:nvSpPr>
        <p:spPr>
          <a:xfrm>
            <a:off x="396152" y="1284503"/>
            <a:ext cx="10652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Ng g p &lt;</a:t>
            </a:r>
            <a:r>
              <a:rPr lang="en-US" sz="1600" dirty="0" err="1">
                <a:solidFill>
                  <a:srgbClr val="C00000"/>
                </a:solidFill>
              </a:rPr>
              <a:t>pipeName</a:t>
            </a:r>
            <a:r>
              <a:rPr lang="en-US" sz="1600" dirty="0">
                <a:solidFill>
                  <a:srgbClr val="C00000"/>
                </a:solidFill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BB861-2E16-D68C-1ADC-168A78F87CA6}"/>
              </a:ext>
            </a:extLst>
          </p:cNvPr>
          <p:cNvSpPr txBox="1"/>
          <p:nvPr/>
        </p:nvSpPr>
        <p:spPr>
          <a:xfrm>
            <a:off x="396152" y="1710154"/>
            <a:ext cx="10652847" cy="150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C00000"/>
                </a:solidFill>
              </a:rPr>
              <a:t>@Pipe: </a:t>
            </a:r>
            <a:r>
              <a:rPr lang="en-US" sz="1600" dirty="0"/>
              <a:t>Decorator to declare the pipe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C00000"/>
                </a:solidFill>
              </a:rPr>
              <a:t>transform(): </a:t>
            </a:r>
            <a:r>
              <a:rPr lang="en-US" sz="1600" dirty="0"/>
              <a:t>The logic that changes the data</a:t>
            </a:r>
          </a:p>
          <a:p>
            <a:pPr>
              <a:lnSpc>
                <a:spcPct val="200000"/>
              </a:lnSpc>
            </a:pPr>
            <a:r>
              <a:rPr lang="en-US" sz="1600" b="1" dirty="0" err="1">
                <a:solidFill>
                  <a:srgbClr val="C00000"/>
                </a:solidFill>
              </a:rPr>
              <a:t>Value:</a:t>
            </a:r>
            <a:r>
              <a:rPr lang="en-US" sz="1600" dirty="0" err="1"/>
              <a:t>The</a:t>
            </a:r>
            <a:r>
              <a:rPr lang="en-US" sz="1600" dirty="0"/>
              <a:t> logic that changes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AB5500-6517-08AA-BF44-D344987A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057"/>
          <a:stretch/>
        </p:blipFill>
        <p:spPr>
          <a:xfrm>
            <a:off x="6743700" y="609600"/>
            <a:ext cx="4762500" cy="26959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CBDF20-6FA9-29F0-B022-BD926F6EBCC1}"/>
              </a:ext>
            </a:extLst>
          </p:cNvPr>
          <p:cNvSpPr txBox="1"/>
          <p:nvPr/>
        </p:nvSpPr>
        <p:spPr>
          <a:xfrm>
            <a:off x="396152" y="3848100"/>
            <a:ext cx="3162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Pure/Impure Pipes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EF7B1C-D0EF-D688-D121-36C8A960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92" y="4309755"/>
            <a:ext cx="6087043" cy="220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F603B7-A3E8-E7F6-D803-6D7A8EA91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6700"/>
            <a:ext cx="8259328" cy="2753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79D33D-C901-758F-1840-A5FEA4F4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3162300"/>
            <a:ext cx="8259328" cy="3238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379C2-2051-EB0C-6160-6C6A7D806A21}"/>
              </a:ext>
            </a:extLst>
          </p:cNvPr>
          <p:cNvSpPr txBox="1"/>
          <p:nvPr/>
        </p:nvSpPr>
        <p:spPr>
          <a:xfrm>
            <a:off x="8877300" y="6078086"/>
            <a:ext cx="3162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https://transform.tools/typescript-to-javascript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3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A56BA-3318-B487-6786-5B0BCAE9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0500"/>
            <a:ext cx="7533652" cy="2100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6287AC-2800-8C71-8CCE-79B1F55C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09946"/>
            <a:ext cx="7533652" cy="1944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B3591-8749-C88A-CA2D-0B919D80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235064"/>
            <a:ext cx="7533652" cy="24302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A99DF3-B728-8C9E-5874-8C0E055DCA58}"/>
              </a:ext>
            </a:extLst>
          </p:cNvPr>
          <p:cNvSpPr/>
          <p:nvPr/>
        </p:nvSpPr>
        <p:spPr>
          <a:xfrm>
            <a:off x="304800" y="1600200"/>
            <a:ext cx="5029200" cy="304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3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402ABD9-F1DA-859E-5B1E-A27078119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04"/>
          <a:stretch/>
        </p:blipFill>
        <p:spPr bwMode="auto">
          <a:xfrm>
            <a:off x="5067300" y="974013"/>
            <a:ext cx="6853743" cy="29337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764E9B-E347-09C1-2D3B-6C06323A719F}"/>
              </a:ext>
            </a:extLst>
          </p:cNvPr>
          <p:cNvSpPr txBox="1"/>
          <p:nvPr/>
        </p:nvSpPr>
        <p:spPr>
          <a:xfrm>
            <a:off x="377390" y="228600"/>
            <a:ext cx="4487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228600" algn="l"/>
              </a:tabLst>
            </a:pPr>
            <a:r>
              <a:rPr lang="en-US" sz="2800" b="1" dirty="0"/>
              <a:t>SPA VS MPA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496A4-3CD0-377C-7A77-2CE4BADAAC84}"/>
              </a:ext>
            </a:extLst>
          </p:cNvPr>
          <p:cNvSpPr txBox="1"/>
          <p:nvPr/>
        </p:nvSpPr>
        <p:spPr>
          <a:xfrm>
            <a:off x="10591800" y="6472153"/>
            <a:ext cx="1371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For More </a:t>
            </a:r>
            <a:endParaRPr lang="en-US" dirty="0"/>
          </a:p>
        </p:txBody>
      </p:sp>
      <p:pic>
        <p:nvPicPr>
          <p:cNvPr id="3" name="Picture 2" descr="What is a Single Page Application? Pros &amp; Cons With Examples">
            <a:extLst>
              <a:ext uri="{FF2B5EF4-FFF2-40B4-BE49-F238E27FC236}">
                <a16:creationId xmlns:a16="http://schemas.microsoft.com/office/drawing/2014/main" id="{4B00400D-3E4A-3F82-2124-DB95B5EBB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583"/>
            <a:ext cx="4407500" cy="26240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ingle-Page Application vs Multi-Page Application: Which is Better?">
            <a:extLst>
              <a:ext uri="{FF2B5EF4-FFF2-40B4-BE49-F238E27FC236}">
                <a16:creationId xmlns:a16="http://schemas.microsoft.com/office/drawing/2014/main" id="{FB3351A4-082D-390C-D704-F1185A5F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848099"/>
            <a:ext cx="4407499" cy="26240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5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9BDA1-E8E0-3C31-1EB1-5B928429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B22D8A-F8F3-B559-8CBD-137D9466F36F}"/>
              </a:ext>
            </a:extLst>
          </p:cNvPr>
          <p:cNvSpPr txBox="1"/>
          <p:nvPr/>
        </p:nvSpPr>
        <p:spPr>
          <a:xfrm>
            <a:off x="377390" y="2286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228600" algn="l"/>
              </a:tabLst>
            </a:pPr>
            <a:r>
              <a:rPr lang="en-US" sz="2800" b="1" dirty="0"/>
              <a:t>SPA VS MPA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98EBF1-FB36-18AB-FB51-E38D8E6D0949}"/>
              </a:ext>
            </a:extLst>
          </p:cNvPr>
          <p:cNvSpPr txBox="1">
            <a:spLocks/>
          </p:cNvSpPr>
          <p:nvPr/>
        </p:nvSpPr>
        <p:spPr>
          <a:xfrm>
            <a:off x="432024" y="1066800"/>
            <a:ext cx="11340876" cy="45377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One and Only HTML page </a:t>
            </a:r>
            <a:r>
              <a:rPr lang="en-US" sz="2000" dirty="0"/>
              <a:t>for the entire application,</a:t>
            </a:r>
          </a:p>
          <a:p>
            <a:r>
              <a:rPr lang="en-US" sz="2000" dirty="0"/>
              <a:t>Dynamically update the single page with new data if needed, as  the user interacts with the app,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Show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Hide</a:t>
            </a:r>
            <a:r>
              <a:rPr lang="en-US" sz="2000" dirty="0"/>
              <a:t> some components during the interaction process,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No reloading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refreshing</a:t>
            </a:r>
            <a:r>
              <a:rPr lang="en-US" sz="2000" dirty="0"/>
              <a:t> during navigation,  More responsive &amp; fluid app as a result,</a:t>
            </a:r>
          </a:p>
          <a:p>
            <a:r>
              <a:rPr lang="en-US" sz="2000" dirty="0"/>
              <a:t>Full separation between the </a:t>
            </a:r>
            <a:r>
              <a:rPr lang="en-US" sz="2000" dirty="0">
                <a:solidFill>
                  <a:srgbClr val="FF0000"/>
                </a:solidFill>
              </a:rPr>
              <a:t>presentation logic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0000"/>
                </a:solidFill>
              </a:rPr>
              <a:t>business logic</a:t>
            </a:r>
            <a:r>
              <a:rPr lang="en-US" sz="2000" dirty="0"/>
              <a:t>,</a:t>
            </a:r>
          </a:p>
          <a:p>
            <a:r>
              <a:rPr lang="en-US" sz="2000" dirty="0"/>
              <a:t>Asynchronous Requests (</a:t>
            </a:r>
            <a:r>
              <a:rPr lang="en-US" sz="2000" dirty="0">
                <a:solidFill>
                  <a:srgbClr val="FF0000"/>
                </a:solidFill>
              </a:rPr>
              <a:t>AJAX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FF0000"/>
                </a:solidFill>
              </a:rPr>
              <a:t>JSON</a:t>
            </a:r>
            <a:r>
              <a:rPr lang="en-US" sz="2000" dirty="0"/>
              <a:t> response &amp; </a:t>
            </a:r>
            <a:r>
              <a:rPr lang="en-US" sz="2000" dirty="0">
                <a:solidFill>
                  <a:srgbClr val="FF0000"/>
                </a:solidFill>
              </a:rPr>
              <a:t>RESTful API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70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28AEF-EA5D-00E4-05E0-42BD0048F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/>
          <a:stretch/>
        </p:blipFill>
        <p:spPr>
          <a:xfrm>
            <a:off x="5334000" y="1295400"/>
            <a:ext cx="66675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DFBC1-4ADD-FF62-A7BD-8BF54328041E}"/>
              </a:ext>
            </a:extLst>
          </p:cNvPr>
          <p:cNvSpPr txBox="1"/>
          <p:nvPr/>
        </p:nvSpPr>
        <p:spPr>
          <a:xfrm>
            <a:off x="396153" y="190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Component 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1D5E-8C66-1D7A-6C51-3D74832274A2}"/>
              </a:ext>
            </a:extLst>
          </p:cNvPr>
          <p:cNvSpPr txBox="1"/>
          <p:nvPr/>
        </p:nvSpPr>
        <p:spPr>
          <a:xfrm>
            <a:off x="402503" y="781050"/>
            <a:ext cx="48171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 </a:t>
            </a:r>
            <a:r>
              <a:rPr lang="en-US" sz="1200" b="1" dirty="0"/>
              <a:t>component</a:t>
            </a:r>
            <a:r>
              <a:rPr lang="en-US" sz="1200" dirty="0"/>
              <a:t> in is the </a:t>
            </a:r>
            <a:r>
              <a:rPr lang="en-US" sz="1200" b="1" dirty="0"/>
              <a:t>building block of the user interface</a:t>
            </a:r>
            <a:r>
              <a:rPr lang="en-US" sz="1200" dirty="0"/>
              <a:t>. Every screen or part of the screen you see in an app (like a header, form, button, or page) is usually a component.</a:t>
            </a: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dirty="0"/>
              <a:t>Any </a:t>
            </a:r>
            <a:r>
              <a:rPr lang="en-US" sz="1200" b="1" dirty="0"/>
              <a:t>component consists of</a:t>
            </a:r>
            <a:r>
              <a:rPr lang="en-US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an HTML template (what you see)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CSS styles (how it looks)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JS Code contain logic (how it behaves)</a:t>
            </a:r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5FB61-7D4E-6603-7FAF-13DFE89927D4}"/>
              </a:ext>
            </a:extLst>
          </p:cNvPr>
          <p:cNvSpPr/>
          <p:nvPr/>
        </p:nvSpPr>
        <p:spPr>
          <a:xfrm>
            <a:off x="9029700" y="4724400"/>
            <a:ext cx="762000" cy="76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4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E0D0E-4126-9D83-A200-17CC1B2F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15630"/>
            <a:ext cx="8572500" cy="642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1739</TotalTime>
  <Words>585</Words>
  <Application>Microsoft Office PowerPoint</Application>
  <PresentationFormat>Widescreen</PresentationFormat>
  <Paragraphs>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Meky</dc:creator>
  <cp:lastModifiedBy>Mahmoud Meky</cp:lastModifiedBy>
  <cp:revision>163</cp:revision>
  <dcterms:created xsi:type="dcterms:W3CDTF">2025-07-13T09:32:27Z</dcterms:created>
  <dcterms:modified xsi:type="dcterms:W3CDTF">2025-07-29T09:02:12Z</dcterms:modified>
</cp:coreProperties>
</file>